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4" r:id="rId5"/>
    <p:sldId id="263" r:id="rId6"/>
    <p:sldId id="262" r:id="rId7"/>
    <p:sldId id="261" r:id="rId8"/>
    <p:sldId id="260" r:id="rId9"/>
    <p:sldId id="259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04246" y="743226"/>
            <a:ext cx="7144871" cy="359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400" dirty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Structural Steel Design</a:t>
            </a:r>
            <a:endParaRPr lang="en-US" sz="4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400" dirty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 Mansour University College</a:t>
            </a:r>
            <a:endParaRPr lang="en-US" sz="4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400" dirty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Civil Engineering Department</a:t>
            </a:r>
            <a:endParaRPr lang="en-US" sz="4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400" dirty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en-US" sz="4400" baseline="30000" dirty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</a:t>
            </a:r>
            <a:r>
              <a:rPr lang="en-US" sz="4400" dirty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year </a:t>
            </a:r>
            <a:endParaRPr lang="en-US" sz="4400" dirty="0" smtClean="0">
              <a:gradFill>
                <a:gsLst>
                  <a:gs pos="0">
                    <a:srgbClr val="203864"/>
                  </a:gs>
                  <a:gs pos="50000">
                    <a:srgbClr val="4472C4"/>
                  </a:gs>
                  <a:gs pos="100000">
                    <a:srgbClr val="8FAADC"/>
                  </a:gs>
                </a:gsLst>
                <a:lin ang="5400000" scaled="0"/>
              </a:gradFill>
              <a:effectLst>
                <a:reflection blurRad="6350" stA="53000" endA="300" endPos="35500" dir="5400000" sy="-90000" algn="bl"/>
              </a:effectLs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436163" y="5496112"/>
            <a:ext cx="2957605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400" dirty="0" smtClean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Asst. </a:t>
            </a:r>
            <a:r>
              <a:rPr lang="en-US" sz="2400" dirty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Lect. Haider Qais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69409" y="197971"/>
            <a:ext cx="1344407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400" b="1" u="sng" dirty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Lecture </a:t>
            </a:r>
            <a:r>
              <a:rPr lang="en-US" sz="2400" b="1" u="sng" dirty="0" smtClean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9</a:t>
            </a:r>
            <a:endParaRPr lang="en-US" sz="2400" b="1" u="sng" dirty="0">
              <a:gradFill>
                <a:gsLst>
                  <a:gs pos="0">
                    <a:srgbClr val="203864"/>
                  </a:gs>
                  <a:gs pos="50000">
                    <a:srgbClr val="4472C4"/>
                  </a:gs>
                  <a:gs pos="100000">
                    <a:srgbClr val="8FAADC"/>
                  </a:gs>
                </a:gsLst>
                <a:lin ang="5400000" scaled="0"/>
              </a:gradFill>
              <a:effectLst>
                <a:reflection blurRad="6350" stA="53000" endA="300" endPos="35500" dir="5400000" sy="-90000" algn="bl"/>
              </a:effectLs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نتيجة بحث الصور عن ‪steel structure design‬‏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692" y="5303315"/>
            <a:ext cx="2021840" cy="1514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نتيجة بحث الصور عن ‪steel structure design‬‏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07"/>
          <a:stretch/>
        </p:blipFill>
        <p:spPr bwMode="auto">
          <a:xfrm>
            <a:off x="4396778" y="5124077"/>
            <a:ext cx="2352675" cy="14573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 descr="نتيجة بحث الصور عن ‪steel structure design‬‏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8977" y="4308363"/>
            <a:ext cx="1666875" cy="12528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10811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Arrow Callout 4"/>
          <p:cNvSpPr/>
          <p:nvPr/>
        </p:nvSpPr>
        <p:spPr>
          <a:xfrm>
            <a:off x="2433917" y="215154"/>
            <a:ext cx="3805518" cy="2070847"/>
          </a:xfrm>
          <a:prstGeom prst="rightArrow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pic>
        <p:nvPicPr>
          <p:cNvPr id="6" name="Picture 5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04" t="76221" r="11461" b="7849"/>
          <a:stretch/>
        </p:blipFill>
        <p:spPr bwMode="auto">
          <a:xfrm>
            <a:off x="6239435" y="537882"/>
            <a:ext cx="5952565" cy="236668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28265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43635" y="465880"/>
            <a:ext cx="10183906" cy="35607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Design of Tension Members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92100">
              <a:lnSpc>
                <a:spcPts val="1580"/>
              </a:lnSpc>
              <a:spcAft>
                <a:spcPts val="0"/>
              </a:spcAft>
            </a:pPr>
            <a:r>
              <a:rPr lang="en-US" u="sng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Se</a:t>
            </a:r>
            <a:r>
              <a:rPr lang="en-US" u="sng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u="sng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u="sng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u="sng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u="sng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u="sng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u="sng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u="sng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u="sng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of</a:t>
            </a:r>
            <a:r>
              <a:rPr lang="en-US" u="sng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u="sng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Me</a:t>
            </a:r>
            <a:r>
              <a:rPr lang="en-US" u="sng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u="sng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u="sng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er</a:t>
            </a:r>
            <a:r>
              <a:rPr lang="en-US" u="sng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u="sng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550"/>
              </a:lnSpc>
              <a:spcBef>
                <a:spcPts val="50"/>
              </a:spcBef>
              <a:spcAft>
                <a:spcPts val="0"/>
              </a:spcAft>
            </a:pPr>
            <a:r>
              <a:rPr lang="en-US" sz="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000"/>
              </a:lnSpc>
              <a:spcAft>
                <a:spcPts val="0"/>
              </a:spcAft>
            </a:pP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20700" marR="50165" indent="-228600" algn="just">
              <a:lnSpc>
                <a:spcPct val="193000"/>
              </a:lnSpc>
              <a:spcBef>
                <a:spcPts val="45"/>
              </a:spcBef>
              <a:spcAft>
                <a:spcPts val="0"/>
              </a:spcAft>
              <a:tabLst>
                <a:tab pos="520700" algn="l"/>
              </a:tabLst>
            </a:pPr>
            <a:r>
              <a:rPr lang="en-US" dirty="0">
                <a:latin typeface="Symbol" panose="05050102010706020507" pitchFamily="18" charset="2"/>
                <a:ea typeface="Calibri" panose="020F0502020204030204" pitchFamily="34" charset="0"/>
                <a:cs typeface="Symbol" panose="05050102010706020507" pitchFamily="18" charset="2"/>
              </a:rPr>
              <a:t>·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23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er</a:t>
            </a:r>
            <a:r>
              <a:rPr lang="en-US" spc="2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23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spc="23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2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si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2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pc="2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23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ers</a:t>
            </a:r>
            <a:r>
              <a:rPr lang="en-US" spc="23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pc="2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x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lo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20700" marR="50165" indent="-228600" algn="just">
              <a:lnSpc>
                <a:spcPct val="194000"/>
              </a:lnSpc>
              <a:spcBef>
                <a:spcPts val="140"/>
              </a:spcBef>
              <a:spcAft>
                <a:spcPts val="0"/>
              </a:spcAft>
              <a:tabLst>
                <a:tab pos="520700" algn="l"/>
              </a:tabLst>
            </a:pPr>
            <a:r>
              <a:rPr lang="en-US" dirty="0">
                <a:latin typeface="Symbol" panose="05050102010706020507" pitchFamily="18" charset="2"/>
                <a:ea typeface="Calibri" panose="020F0502020204030204" pitchFamily="34" charset="0"/>
                <a:cs typeface="Symbol" panose="05050102010706020507" pitchFamily="18" charset="2"/>
              </a:rPr>
              <a:t>·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	In</a:t>
            </a:r>
            <a:r>
              <a:rPr lang="en-US" spc="16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al</a:t>
            </a:r>
            <a:r>
              <a:rPr lang="en-US" spc="15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14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14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pc="15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si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15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ers</a:t>
            </a:r>
            <a:r>
              <a:rPr lang="en-US" spc="16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spc="15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15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15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ll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win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92100">
              <a:lnSpc>
                <a:spcPct val="115000"/>
              </a:lnSpc>
              <a:spcBef>
                <a:spcPts val="145"/>
              </a:spcBef>
              <a:spcAft>
                <a:spcPts val="0"/>
              </a:spcAft>
            </a:pP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pc="4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ac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600"/>
              </a:lnSpc>
              <a:spcBef>
                <a:spcPts val="5"/>
              </a:spcBef>
              <a:spcAft>
                <a:spcPts val="0"/>
              </a:spcAft>
            </a:pPr>
            <a:r>
              <a:rPr lang="en-US" sz="8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000"/>
              </a:lnSpc>
              <a:spcAft>
                <a:spcPts val="0"/>
              </a:spcAft>
            </a:pPr>
            <a:r>
              <a:rPr lang="en-US" sz="11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20700" marR="48895" indent="-228600" algn="just">
              <a:lnSpc>
                <a:spcPct val="200000"/>
              </a:lnSpc>
              <a:spcAft>
                <a:spcPts val="0"/>
              </a:spcAft>
            </a:pP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 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nsi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rea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so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er </a:t>
            </a:r>
            <a:r>
              <a:rPr lang="en-US" spc="-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er d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ns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20700" marR="52070" indent="-228600" algn="just">
              <a:lnSpc>
                <a:spcPct val="199000"/>
              </a:lnSpc>
              <a:spcBef>
                <a:spcPts val="45"/>
              </a:spcBef>
              <a:spcAft>
                <a:spcPts val="0"/>
              </a:spcAft>
            </a:pP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pc="4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nn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25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25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25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y</a:t>
            </a:r>
            <a:r>
              <a:rPr lang="en-US" spc="23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art</a:t>
            </a:r>
            <a:r>
              <a:rPr lang="en-US" spc="25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pc="23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25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25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as</a:t>
            </a:r>
            <a:r>
              <a:rPr lang="en-US" spc="24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os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25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25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ini</a:t>
            </a:r>
            <a:r>
              <a:rPr lang="en-US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ze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sh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ar 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ck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3091" y="4372535"/>
            <a:ext cx="263017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4874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39470" y="0"/>
            <a:ext cx="9619130" cy="61907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0700" marR="46990" indent="-228600" algn="just">
              <a:lnSpc>
                <a:spcPct val="198000"/>
              </a:lnSpc>
              <a:spcBef>
                <a:spcPts val="55"/>
              </a:spcBef>
              <a:spcAft>
                <a:spcPts val="0"/>
              </a:spcAft>
              <a:tabLst>
                <a:tab pos="520700" algn="l"/>
              </a:tabLst>
            </a:pP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 </a:t>
            </a:r>
            <a:r>
              <a:rPr lang="en-US" spc="26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ce </a:t>
            </a:r>
            <a:r>
              <a:rPr lang="en-US" spc="26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 </a:t>
            </a:r>
            <a:r>
              <a:rPr lang="en-US" spc="26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er </a:t>
            </a:r>
            <a:r>
              <a:rPr lang="en-US" spc="26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-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y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 </a:t>
            </a:r>
            <a:r>
              <a:rPr lang="en-US" spc="26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 </a:t>
            </a:r>
            <a:r>
              <a:rPr lang="en-US" spc="26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 </a:t>
            </a:r>
            <a:r>
              <a:rPr lang="en-US" spc="25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affec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 </a:t>
            </a:r>
            <a:r>
              <a:rPr lang="en-US" spc="26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y </a:t>
            </a:r>
            <a:r>
              <a:rPr lang="en-US" spc="24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 </a:t>
            </a:r>
            <a:r>
              <a:rPr lang="en-US" spc="26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-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y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 </a:t>
            </a:r>
            <a:r>
              <a:rPr lang="en-US" spc="26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 c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nn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ed</a:t>
            </a:r>
            <a:r>
              <a:rPr lang="en-US" spc="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pc="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re.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spc="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are</a:t>
            </a:r>
            <a:r>
              <a:rPr lang="en-US" spc="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ery c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nv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er</a:t>
            </a:r>
            <a:r>
              <a:rPr lang="en-US" spc="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spc="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 re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q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ui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ed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pc="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onn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ec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pl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</a:t>
            </a:r>
            <a:r>
              <a:rPr lang="en-US" spc="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-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y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ld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spc="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er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wit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di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lt</a:t>
            </a:r>
            <a:r>
              <a:rPr lang="en-US" spc="-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y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20700" marR="43180" indent="-228600" algn="just">
              <a:lnSpc>
                <a:spcPct val="200000"/>
              </a:lnSpc>
              <a:spcBef>
                <a:spcPts val="80"/>
              </a:spcBef>
              <a:spcAft>
                <a:spcPts val="0"/>
              </a:spcAft>
            </a:pP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 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ers</a:t>
            </a:r>
            <a:r>
              <a:rPr lang="en-US" spc="3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</a:t>
            </a:r>
            <a:r>
              <a:rPr lang="en-US" spc="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pc="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</a:t>
            </a:r>
            <a:r>
              <a:rPr lang="en-US" spc="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</a:t>
            </a:r>
            <a:r>
              <a:rPr lang="en-US" spc="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spc="3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pc="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4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y</a:t>
            </a:r>
            <a:r>
              <a:rPr lang="en-US" spc="-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be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ed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en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 </a:t>
            </a:r>
            <a:r>
              <a:rPr lang="en-US" spc="-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ec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ti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are </a:t>
            </a:r>
            <a:r>
              <a:rPr lang="en-US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 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20700" marR="50165" indent="-228600" algn="just">
              <a:lnSpc>
                <a:spcPct val="199000"/>
              </a:lnSpc>
              <a:spcBef>
                <a:spcPts val="45"/>
              </a:spcBef>
              <a:spcAft>
                <a:spcPts val="0"/>
              </a:spcAft>
            </a:pP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  P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pc="2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 </a:t>
            </a:r>
            <a:r>
              <a:rPr lang="en-US" spc="2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 </a:t>
            </a:r>
            <a:r>
              <a:rPr lang="en-US" spc="2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 </a:t>
            </a:r>
            <a:r>
              <a:rPr lang="en-US" spc="2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 </a:t>
            </a:r>
            <a:r>
              <a:rPr lang="en-US" spc="23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 </a:t>
            </a:r>
            <a:r>
              <a:rPr lang="en-US" spc="2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 </a:t>
            </a:r>
            <a:r>
              <a:rPr lang="en-US" spc="2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 </a:t>
            </a:r>
            <a:r>
              <a:rPr lang="en-US" spc="2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 </a:t>
            </a:r>
            <a:r>
              <a:rPr lang="en-US" spc="2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08000" marR="45720" indent="-228600" algn="just">
              <a:lnSpc>
                <a:spcPct val="198000"/>
              </a:lnSpc>
              <a:spcBef>
                <a:spcPts val="260"/>
              </a:spcBef>
              <a:spcAft>
                <a:spcPts val="0"/>
              </a:spcAft>
              <a:tabLst>
                <a:tab pos="508000" algn="l"/>
              </a:tabLst>
            </a:pPr>
            <a:r>
              <a:rPr lang="en-US" dirty="0">
                <a:latin typeface="Symbol" panose="05050102010706020507" pitchFamily="18" charset="2"/>
                <a:ea typeface="Calibri" panose="020F0502020204030204" pitchFamily="34" charset="0"/>
                <a:cs typeface="Symbol" panose="05050102010706020507" pitchFamily="18" charset="2"/>
              </a:rPr>
              <a:t>·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3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nd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3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ra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3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pc="3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3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er</a:t>
            </a:r>
            <a:r>
              <a:rPr lang="en-US" spc="3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3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3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3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pc="3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3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nsu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ng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g</a:t>
            </a:r>
            <a:r>
              <a:rPr lang="en-US" spc="-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y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ra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 F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4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si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ers</a:t>
            </a:r>
            <a:r>
              <a:rPr lang="en-US" spc="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pc="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 r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th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x</a:t>
            </a:r>
            <a:r>
              <a:rPr lang="en-US" spc="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pc="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pc="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 ra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ed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0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0 (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.1</a:t>
            </a:r>
            <a:r>
              <a:rPr lang="en-US" spc="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ca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ti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r>
              <a:rPr lang="en-US" spc="-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spc="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ti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ns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ers</a:t>
            </a:r>
            <a:r>
              <a:rPr lang="en-US" spc="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</a:t>
            </a:r>
            <a:r>
              <a:rPr lang="en-US" spc="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ec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ti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spc="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su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pc="3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io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 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v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021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78105" y="188259"/>
            <a:ext cx="10031507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08000" marR="44450" indent="-228600" algn="just">
              <a:lnSpc>
                <a:spcPct val="195000"/>
              </a:lnSpc>
              <a:spcBef>
                <a:spcPts val="70"/>
              </a:spcBef>
              <a:spcAft>
                <a:spcPts val="0"/>
              </a:spcAft>
              <a:tabLst>
                <a:tab pos="508000" algn="l"/>
              </a:tabLst>
            </a:pPr>
            <a:r>
              <a:rPr lang="en-US" dirty="0">
                <a:latin typeface="Symbol" panose="05050102010706020507" pitchFamily="18" charset="2"/>
                <a:ea typeface="Calibri" panose="020F0502020204030204" pitchFamily="34" charset="0"/>
                <a:cs typeface="Symbol" panose="05050102010706020507" pitchFamily="18" charset="2"/>
              </a:rPr>
              <a:t>·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27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area</a:t>
            </a:r>
            <a:r>
              <a:rPr lang="en-US" spc="26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spc="27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pc="26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27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ti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ar</a:t>
            </a:r>
            <a:r>
              <a:rPr lang="en-US" spc="26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ns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28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er</a:t>
            </a:r>
            <a:r>
              <a:rPr lang="en-US" spc="27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can</a:t>
            </a:r>
            <a:r>
              <a:rPr lang="en-US" spc="28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26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ed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 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RFD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or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SD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eq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ti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If 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 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RFD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eq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io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-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 u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ig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spc="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ns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2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er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pc="5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Ø</a:t>
            </a:r>
            <a:r>
              <a:rPr lang="en-US" sz="105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z="1050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z="105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y</a:t>
            </a:r>
            <a:r>
              <a:rPr lang="en-US" sz="105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z="1050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Ø</a:t>
            </a:r>
            <a:r>
              <a:rPr lang="en-US" sz="105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z="1050" spc="2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z="105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z="1050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ck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ar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re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ng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Ø</a:t>
            </a:r>
            <a:r>
              <a:rPr lang="en-US" sz="105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z="1050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z="1050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io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</a:t>
            </a:r>
            <a:r>
              <a:rPr lang="en-US" spc="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 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nd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1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 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ho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ex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pc="-1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US" spc="-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0</a:t>
            </a:r>
            <a:r>
              <a:rPr lang="en-US" spc="5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0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2624417" y="2592192"/>
                <a:ext cx="8861612" cy="33318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lvl="0" indent="-342900">
                  <a:lnSpc>
                    <a:spcPct val="115000"/>
                  </a:lnSpc>
                  <a:spcBef>
                    <a:spcPts val="120"/>
                  </a:spcBef>
                  <a:buFont typeface="+mj-lt"/>
                  <a:buAutoNum type="arabicPeriod"/>
                </a:pPr>
                <a:r>
                  <a:rPr lang="en-US" sz="2000" spc="-5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o</a:t>
                </a:r>
                <a:r>
                  <a:rPr lang="en-US" sz="2000" spc="5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spc="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</a:t>
                </a:r>
                <a:r>
                  <a:rPr lang="en-US" sz="2000" spc="-1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</a:t>
                </a:r>
                <a:r>
                  <a:rPr lang="en-US" sz="2000" spc="-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</a:t>
                </a:r>
                <a:r>
                  <a:rPr lang="en-US" sz="2000" spc="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is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fy</a:t>
                </a:r>
                <a:r>
                  <a:rPr lang="en-US" sz="2000" spc="3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spc="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</a:t>
                </a:r>
                <a:r>
                  <a:rPr lang="en-US" sz="2000" spc="-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h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e</a:t>
                </a:r>
                <a:r>
                  <a:rPr lang="en-US" sz="2000" spc="4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</a:t>
                </a:r>
                <a:r>
                  <a:rPr lang="en-US" sz="2000" spc="-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i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r</a:t>
                </a:r>
                <a:r>
                  <a:rPr lang="en-US" sz="2000" spc="-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</a:t>
                </a:r>
                <a:r>
                  <a:rPr lang="en-US" sz="2000" spc="4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spc="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o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</a:t>
                </a:r>
                <a:r>
                  <a:rPr lang="en-US" sz="2000" spc="3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spc="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</a:t>
                </a:r>
                <a:r>
                  <a:rPr lang="en-US" sz="2000" spc="-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h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e</a:t>
                </a:r>
                <a:r>
                  <a:rPr lang="en-US" sz="2000" spc="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e</a:t>
                </a:r>
                <a:r>
                  <a:rPr lang="en-US" sz="2000" spc="3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e</a:t>
                </a:r>
                <a:r>
                  <a:rPr lang="en-US" sz="2000" spc="-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x</a:t>
                </a:r>
                <a:r>
                  <a:rPr lang="en-US" sz="2000" spc="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p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r</a:t>
                </a:r>
                <a:r>
                  <a:rPr lang="en-US" sz="2000" spc="-1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e</a:t>
                </a:r>
                <a:r>
                  <a:rPr lang="en-US" sz="2000" spc="-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</a:t>
                </a:r>
                <a:r>
                  <a:rPr lang="en-US" sz="2000" spc="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</a:t>
                </a:r>
                <a:r>
                  <a:rPr lang="en-US" sz="2000" spc="-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io</a:t>
                </a:r>
                <a:r>
                  <a:rPr lang="en-US" sz="2000" spc="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ns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,</a:t>
                </a:r>
                <a:r>
                  <a:rPr lang="en-US" sz="2000" spc="3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spc="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</a:t>
                </a:r>
                <a:r>
                  <a:rPr lang="en-US" sz="2000" spc="-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h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e</a:t>
                </a:r>
                <a:r>
                  <a:rPr lang="en-US" sz="2000" spc="4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spc="-2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</a:t>
                </a:r>
                <a:r>
                  <a:rPr lang="en-US" sz="2000" spc="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ini</a:t>
                </a:r>
                <a:r>
                  <a:rPr lang="en-US" sz="2000" spc="-2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</a:t>
                </a:r>
                <a:r>
                  <a:rPr lang="en-US" sz="2000" spc="1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u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</a:t>
                </a:r>
                <a:r>
                  <a:rPr lang="en-US" sz="2000" spc="2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spc="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g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r</a:t>
                </a:r>
                <a:r>
                  <a:rPr lang="en-US" sz="2000" spc="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os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</a:t>
                </a:r>
                <a:r>
                  <a:rPr lang="en-US" sz="2000" spc="4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ar</a:t>
                </a:r>
                <a:r>
                  <a:rPr lang="en-US" sz="2000" spc="-1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e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</a:t>
                </a:r>
                <a:r>
                  <a:rPr lang="en-US" sz="2000" spc="4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spc="-2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</a:t>
                </a:r>
                <a:r>
                  <a:rPr lang="en-US" sz="2000" spc="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us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 </a:t>
                </a:r>
                <a:r>
                  <a:rPr lang="en-US" sz="2000" spc="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b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e </a:t>
                </a:r>
                <a:r>
                  <a:rPr lang="en-US" sz="2000" spc="-1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</a:t>
                </a:r>
                <a:r>
                  <a:rPr lang="en-US" sz="2000" spc="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le</a:t>
                </a:r>
                <a:r>
                  <a:rPr lang="en-US" sz="2000" spc="-1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</a:t>
                </a:r>
                <a:r>
                  <a:rPr lang="en-US" sz="2000" spc="-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</a:t>
                </a:r>
                <a:r>
                  <a:rPr lang="en-US" sz="2000" spc="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e</a:t>
                </a:r>
                <a:r>
                  <a:rPr lang="en-US" sz="2000" spc="-1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q</a:t>
                </a:r>
                <a:r>
                  <a:rPr lang="en-US" sz="2000" spc="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u</a:t>
                </a:r>
                <a:r>
                  <a:rPr lang="en-US" sz="2000" spc="-1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l</a:t>
                </a:r>
                <a:r>
                  <a:rPr lang="en-US" sz="2000" spc="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spc="-1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</a:t>
                </a:r>
                <a:r>
                  <a:rPr lang="en-US" sz="2000" spc="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o</a:t>
                </a:r>
                <a:endParaRPr lang="en-US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517525">
                  <a:lnSpc>
                    <a:spcPct val="115000"/>
                  </a:lnSpc>
                  <a:spcBef>
                    <a:spcPts val="120"/>
                  </a:spcBef>
                  <a:spcAft>
                    <a:spcPts val="0"/>
                  </a:spcAft>
                </a:pP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 </a:t>
                </a:r>
                <a:endParaRPr lang="en-US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517525">
                  <a:lnSpc>
                    <a:spcPct val="115000"/>
                  </a:lnSpc>
                  <a:spcBef>
                    <a:spcPts val="12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Min</m:t>
                      </m:r>
                      <m:r>
                        <a:rPr lang="en-US" sz="20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Ag</m:t>
                      </m:r>
                      <m:r>
                        <a:rPr lang="en-US" sz="2000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P</m:t>
                          </m:r>
                          <m:r>
                            <m:rPr>
                              <m:sty m:val="p"/>
                            </m:rPr>
                            <a:rPr lang="en-US" sz="2000" spc="-5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u</m:t>
                          </m:r>
                        </m:num>
                        <m:den>
                          <m:r>
                            <a:rPr lang="en-US" sz="20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∅</m:t>
                          </m:r>
                          <m:r>
                            <m:rPr>
                              <m:sty m:val="p"/>
                            </m:rPr>
                            <a:rPr lang="en-US" sz="2000" spc="-5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t</m:t>
                          </m:r>
                          <m:r>
                            <a:rPr lang="en-US" sz="2000" spc="-5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00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F</m:t>
                          </m:r>
                          <m:r>
                            <m:rPr>
                              <m:sty m:val="p"/>
                            </m:rPr>
                            <a:rPr lang="en-US" sz="2000" spc="-5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y</m:t>
                          </m:r>
                        </m:den>
                      </m:f>
                    </m:oMath>
                  </m:oMathPara>
                </a14:m>
                <a:endParaRPr lang="en-US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517525">
                  <a:lnSpc>
                    <a:spcPct val="115000"/>
                  </a:lnSpc>
                  <a:spcBef>
                    <a:spcPts val="120"/>
                  </a:spcBef>
                  <a:spcAft>
                    <a:spcPts val="0"/>
                  </a:spcAft>
                </a:pP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 </a:t>
                </a:r>
                <a:endParaRPr lang="en-US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lvl="0" indent="-342900">
                  <a:lnSpc>
                    <a:spcPct val="115000"/>
                  </a:lnSpc>
                  <a:spcBef>
                    <a:spcPts val="120"/>
                  </a:spcBef>
                  <a:spcAft>
                    <a:spcPts val="0"/>
                  </a:spcAft>
                  <a:buFont typeface="+mj-lt"/>
                  <a:buAutoNum type="arabicPeriod"/>
                </a:pPr>
                <a:r>
                  <a:rPr lang="en-US" sz="2000" spc="4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To satisfy the second of these expressions, the minimum value of Ae must be at least equal to:</a:t>
                </a:r>
                <a:endParaRPr lang="en-US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 </a:t>
                </a:r>
                <a:endParaRPr lang="en-US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4417" y="2592192"/>
                <a:ext cx="8861612" cy="3331874"/>
              </a:xfrm>
              <a:prstGeom prst="rect">
                <a:avLst/>
              </a:prstGeom>
              <a:blipFill rotWithShape="0">
                <a:blip r:embed="rId2"/>
                <a:stretch>
                  <a:fillRect l="-619" t="-366" r="-413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6992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3007659" y="262399"/>
                <a:ext cx="7427258" cy="32238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Min</m:t>
                      </m:r>
                      <m:r>
                        <a:rPr lang="en-US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Ae</m:t>
                      </m:r>
                      <m:r>
                        <a:rPr lang="en-US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P</m:t>
                          </m:r>
                          <m:r>
                            <m:rPr>
                              <m:sty m:val="p"/>
                            </m:rPr>
                            <a:rPr lang="en-US" spc="-5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u</m:t>
                          </m:r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∅</m:t>
                          </m:r>
                          <m:r>
                            <m:rPr>
                              <m:sty m:val="p"/>
                            </m:rPr>
                            <a:rPr lang="en-US" spc="-5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t</m:t>
                          </m:r>
                          <m:r>
                            <a:rPr lang="en-US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Fu</m:t>
                          </m:r>
                        </m:den>
                      </m:f>
                    </m:oMath>
                  </m:oMathPara>
                </a14:m>
                <a:endParaRPr lang="en-US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And since A</a:t>
                </a:r>
                <a:r>
                  <a:rPr lang="en-US" baseline="-250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e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</a:t>
                </a:r>
                <a:r>
                  <a:rPr lang="en-US" dirty="0" err="1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UA</a:t>
                </a:r>
                <a:r>
                  <a:rPr lang="en-US" baseline="-25000" dirty="0" err="1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n</a:t>
                </a:r>
                <a:r>
                  <a:rPr lang="en-US" baseline="-250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for bolted, </a:t>
                </a:r>
                <a:endParaRPr lang="en-US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Min</m:t>
                      </m:r>
                      <m:r>
                        <a:rPr lang="en-US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An</m:t>
                      </m:r>
                      <m:r>
                        <a:rPr lang="en-US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Min</m:t>
                          </m:r>
                          <m:r>
                            <a:rPr lang="en-US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Ae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U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P</m:t>
                          </m:r>
                          <m:r>
                            <m:rPr>
                              <m:sty m:val="p"/>
                            </m:rPr>
                            <a:rPr lang="en-US" spc="-5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u</m:t>
                          </m:r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∅</m:t>
                          </m:r>
                          <m:r>
                            <m:rPr>
                              <m:sty m:val="p"/>
                            </m:rPr>
                            <a:rPr lang="en-US" spc="-5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t</m:t>
                          </m:r>
                          <m:r>
                            <a:rPr lang="en-US" spc="-5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F</m:t>
                          </m:r>
                          <m:r>
                            <m:rPr>
                              <m:sty m:val="p"/>
                            </m:rPr>
                            <a:rPr lang="en-US" spc="-5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u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U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And since A</a:t>
                </a:r>
                <a:r>
                  <a:rPr lang="en-US" baseline="-25000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g</a:t>
                </a:r>
                <a:r>
                  <a:rPr lang="en-US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= Min An + estimated area of holes, </a:t>
                </a:r>
                <a:endParaRPr lang="en-US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Min</m:t>
                      </m:r>
                      <m:r>
                        <a:rPr lang="en-US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Ag</m:t>
                      </m:r>
                      <m:r>
                        <a:rPr lang="en-US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P</m:t>
                          </m:r>
                          <m:r>
                            <m:rPr>
                              <m:sty m:val="p"/>
                            </m:rPr>
                            <a:rPr lang="en-US" spc="-5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u</m:t>
                          </m:r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∅</m:t>
                          </m:r>
                          <m:r>
                            <m:rPr>
                              <m:sty m:val="p"/>
                            </m:rPr>
                            <a:rPr lang="en-US" spc="-5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t</m:t>
                          </m:r>
                          <m:r>
                            <a:rPr lang="en-US" spc="-5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F</m:t>
                          </m:r>
                          <m:r>
                            <m:rPr>
                              <m:sty m:val="p"/>
                            </m:rPr>
                            <a:rPr lang="en-US" spc="-5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u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U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+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estimated</m:t>
                      </m:r>
                      <m:r>
                        <a:rPr lang="en-US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area</m:t>
                      </m:r>
                      <m:r>
                        <a:rPr lang="en-US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of</m:t>
                      </m:r>
                      <m:r>
                        <a:rPr lang="en-US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holes</m:t>
                      </m:r>
                    </m:oMath>
                  </m:oMathPara>
                </a14:m>
                <a:endParaRPr lang="en-US" dirty="0"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7659" y="262399"/>
                <a:ext cx="7427258" cy="3223896"/>
              </a:xfrm>
              <a:prstGeom prst="rect">
                <a:avLst/>
              </a:prstGeom>
              <a:blipFill rotWithShape="0">
                <a:blip r:embed="rId2"/>
                <a:stretch>
                  <a:fillRect l="-656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2032747" y="3692775"/>
                <a:ext cx="9753600" cy="31652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lvl="0" indent="-342900" algn="just">
                  <a:lnSpc>
                    <a:spcPct val="115000"/>
                  </a:lnSpc>
                  <a:spcBef>
                    <a:spcPts val="120"/>
                  </a:spcBef>
                  <a:buFont typeface="+mj-lt"/>
                  <a:buAutoNum type="arabicPeriod"/>
                </a:pPr>
                <a:r>
                  <a:rPr lang="en-US" spc="45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The third expression can be evaluated, once a trial shape has been selected and other parameters related to the block shear strength are known.</a:t>
                </a:r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lvl="0" indent="-342900" algn="just">
                  <a:lnSpc>
                    <a:spcPct val="115000"/>
                  </a:lnSpc>
                  <a:spcBef>
                    <a:spcPts val="120"/>
                  </a:spcBef>
                  <a:spcAft>
                    <a:spcPts val="0"/>
                  </a:spcAft>
                  <a:buFont typeface="Symbol" panose="05050102010706020507" pitchFamily="18" charset="2"/>
                  <a:buChar char=""/>
                </a:pPr>
                <a:r>
                  <a:rPr lang="en-US" spc="4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The designer can substitute into  equations 1  and  2, taking the larger value of Ag so obtained for an initial size estimate.</a:t>
                </a:r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342900" lvl="0" indent="-342900" algn="just">
                  <a:lnSpc>
                    <a:spcPct val="115000"/>
                  </a:lnSpc>
                  <a:spcBef>
                    <a:spcPts val="120"/>
                  </a:spcBef>
                  <a:spcAft>
                    <a:spcPts val="0"/>
                  </a:spcAft>
                  <a:buFont typeface="Symbol" panose="05050102010706020507" pitchFamily="18" charset="2"/>
                  <a:buChar char=""/>
                </a:pPr>
                <a:r>
                  <a:rPr lang="en-US" spc="4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The maximum preferable slenderness ratio L/r is 300. From this value, it is easy to compute the smallest preferable value of r.</a:t>
                </a:r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6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 </a:t>
                </a:r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Min</m:t>
                      </m:r>
                      <m:r>
                        <a:rPr lang="en-US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r</m:t>
                      </m:r>
                      <m:r>
                        <a:rPr lang="en-US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L</m:t>
                          </m:r>
                        </m:num>
                        <m:den>
                          <m:r>
                            <a:rPr lang="en-US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300</m:t>
                          </m:r>
                        </m:den>
                      </m:f>
                    </m:oMath>
                  </m:oMathPara>
                </a14:m>
                <a:endParaRPr lang="en-US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2747" y="3692775"/>
                <a:ext cx="9753600" cy="3165225"/>
              </a:xfrm>
              <a:prstGeom prst="rect">
                <a:avLst/>
              </a:prstGeom>
              <a:blipFill rotWithShape="0">
                <a:blip r:embed="rId3"/>
                <a:stretch>
                  <a:fillRect l="-500" t="-578" r="-563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09792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1" t="8468" r="12335" b="44399"/>
          <a:stretch/>
        </p:blipFill>
        <p:spPr bwMode="auto">
          <a:xfrm>
            <a:off x="2686554" y="418467"/>
            <a:ext cx="7035670" cy="54310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26764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1" t="55457" r="5232" b="7101"/>
          <a:stretch/>
        </p:blipFill>
        <p:spPr bwMode="auto">
          <a:xfrm>
            <a:off x="1234270" y="0"/>
            <a:ext cx="8205563" cy="38727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0" t="6825" r="11190" b="61889"/>
          <a:stretch/>
        </p:blipFill>
        <p:spPr bwMode="auto">
          <a:xfrm>
            <a:off x="999633" y="3265543"/>
            <a:ext cx="6577097" cy="370003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30669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0" t="53059" r="-49" b="8113"/>
          <a:stretch/>
        </p:blipFill>
        <p:spPr bwMode="auto">
          <a:xfrm>
            <a:off x="1658413" y="134471"/>
            <a:ext cx="6006409" cy="380760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/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9" t="15108" r="12007" b="22185"/>
          <a:stretch/>
        </p:blipFill>
        <p:spPr bwMode="auto">
          <a:xfrm>
            <a:off x="6791064" y="610357"/>
            <a:ext cx="5252720" cy="61938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/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9" t="7204" r="12007" b="85372"/>
          <a:stretch/>
        </p:blipFill>
        <p:spPr bwMode="auto">
          <a:xfrm>
            <a:off x="1053622" y="3942080"/>
            <a:ext cx="5252720" cy="73329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01893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4" t="77460" r="17458" b="4017"/>
          <a:stretch/>
        </p:blipFill>
        <p:spPr bwMode="auto">
          <a:xfrm>
            <a:off x="645759" y="0"/>
            <a:ext cx="5042348" cy="220531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/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05" t="6951" r="12817" b="24310"/>
          <a:stretch/>
        </p:blipFill>
        <p:spPr bwMode="auto">
          <a:xfrm>
            <a:off x="4189320" y="-108436"/>
            <a:ext cx="5238750" cy="69664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07655676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</TotalTime>
  <Words>217</Words>
  <Application>Microsoft Office PowerPoint</Application>
  <PresentationFormat>Widescreen</PresentationFormat>
  <Paragraphs>38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Cambria Math</vt:lpstr>
      <vt:lpstr>Century Gothic</vt:lpstr>
      <vt:lpstr>Symbol</vt:lpstr>
      <vt:lpstr>Tahoma</vt:lpstr>
      <vt:lpstr>Times New Roman</vt:lpstr>
      <vt:lpstr>Wingdings 3</vt:lpstr>
      <vt:lpstr>Wisp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SACC - ANAS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Haider Abbas</dc:creator>
  <cp:lastModifiedBy>Haider Abbas</cp:lastModifiedBy>
  <cp:revision>13</cp:revision>
  <dcterms:created xsi:type="dcterms:W3CDTF">2017-12-16T20:16:29Z</dcterms:created>
  <dcterms:modified xsi:type="dcterms:W3CDTF">2017-12-16T21:52:44Z</dcterms:modified>
</cp:coreProperties>
</file>